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DM Sans Bold" charset="1" panose="00000000000000000000"/>
      <p:regular r:id="rId26"/>
    </p:embeddedFont>
    <p:embeddedFont>
      <p:font typeface="DM Sans Italics" charset="1" panose="00000000000000000000"/>
      <p:regular r:id="rId27"/>
    </p:embeddedFont>
    <p:embeddedFont>
      <p:font typeface="DM Sans" charset="1" panose="00000000000000000000"/>
      <p:regular r:id="rId28"/>
    </p:embeddedFont>
    <p:embeddedFont>
      <p:font typeface="Charlevoix Bold" charset="1" panose="00000300000000000000"/>
      <p:regular r:id="rId29"/>
    </p:embeddedFont>
    <p:embeddedFont>
      <p:font typeface="Open Sans" charset="1" panose="020B060603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81200" y="-94024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56724" y="3361052"/>
            <a:ext cx="12169076" cy="324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PROJETO</a:t>
            </a:r>
          </a:p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ESCUDO ROSA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81200" y="6267450"/>
            <a:ext cx="2880360" cy="4114800"/>
          </a:xfrm>
          <a:custGeom>
            <a:avLst/>
            <a:gdLst/>
            <a:ahLst/>
            <a:cxnLst/>
            <a:rect r="r" b="b" t="t" l="l"/>
            <a:pathLst>
              <a:path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5623560" y="7673106"/>
            <a:ext cx="3422956" cy="2613894"/>
          </a:xfrm>
          <a:custGeom>
            <a:avLst/>
            <a:gdLst/>
            <a:ahLst/>
            <a:cxnLst/>
            <a:rect r="r" b="b" t="t" l="l"/>
            <a:pathLst>
              <a:path h="2613894" w="3422956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59572" y="4976290"/>
            <a:ext cx="1324620" cy="1301583"/>
          </a:xfrm>
          <a:custGeom>
            <a:avLst/>
            <a:gdLst/>
            <a:ahLst/>
            <a:cxnLst/>
            <a:rect r="r" b="b" t="t" l="l"/>
            <a:pathLst>
              <a:path h="1301583" w="1324620">
                <a:moveTo>
                  <a:pt x="0" y="0"/>
                </a:moveTo>
                <a:lnTo>
                  <a:pt x="1324621" y="0"/>
                </a:lnTo>
                <a:lnTo>
                  <a:pt x="1324621" y="1301583"/>
                </a:lnTo>
                <a:lnTo>
                  <a:pt x="0" y="130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03684" y="6640827"/>
            <a:ext cx="5722116" cy="52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Grupo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47021" y="4074161"/>
            <a:ext cx="9193959" cy="221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9"/>
              </a:lnSpc>
            </a:pPr>
            <a:r>
              <a:rPr lang="en-US" sz="78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PROCESSO ATUAL E PROBLEMAS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893678" y="81355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135576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43121" y="-2151424"/>
            <a:ext cx="9489757" cy="10287000"/>
          </a:xfrm>
          <a:custGeom>
            <a:avLst/>
            <a:gdLst/>
            <a:ahLst/>
            <a:cxnLst/>
            <a:rect r="r" b="b" t="t" l="l"/>
            <a:pathLst>
              <a:path h="10287000" w="9489757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419457" y="6125117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6" y="0"/>
                </a:lnTo>
                <a:lnTo>
                  <a:pt x="5450086" y="4161883"/>
                </a:lnTo>
                <a:lnTo>
                  <a:pt x="0" y="4161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061889" y="-806818"/>
            <a:ext cx="4165223" cy="5950318"/>
          </a:xfrm>
          <a:custGeom>
            <a:avLst/>
            <a:gdLst/>
            <a:ahLst/>
            <a:cxnLst/>
            <a:rect r="r" b="b" t="t" l="l"/>
            <a:pathLst>
              <a:path h="5950318" w="4165223">
                <a:moveTo>
                  <a:pt x="0" y="0"/>
                </a:moveTo>
                <a:lnTo>
                  <a:pt x="4165222" y="0"/>
                </a:lnTo>
                <a:lnTo>
                  <a:pt x="4165222" y="5950318"/>
                </a:lnTo>
                <a:lnTo>
                  <a:pt x="0" y="5950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29700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527" t="0" r="-69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7556" y="2337274"/>
            <a:ext cx="6726444" cy="6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PROCESSO ATUAL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7556" y="3619683"/>
            <a:ext cx="5034881" cy="365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9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Atualmente, o aplicativo Conecta Recife não oferece uma solução totalmente digital acessível para pessoas analfabetas, sejam elas literárias ou digitais, que possa auxiliar mulheres vítimas de violência.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81323" y="8191500"/>
            <a:ext cx="597797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7556" y="1630777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7556" y="3152763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5969" y="1867315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FALTA DE INFORMAÇÃO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969" y="3389302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FALTA DE PRIVACIDADE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7556" y="4674750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5969" y="4911288"/>
            <a:ext cx="8107496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DESCONHECIMENTO DOS DIREITOS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7556" y="6192408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55969" y="6428946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MEDO DE REPRESÁLIAS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17556" y="7710066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05.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55969" y="7946604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GRANDE BUROCRACIA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5858" y="3784600"/>
            <a:ext cx="11276283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QUAL A SOLUÇÃO?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9400" y="1028700"/>
            <a:ext cx="7999979" cy="8229600"/>
            <a:chOff x="0" y="0"/>
            <a:chExt cx="210699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699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06990">
                  <a:moveTo>
                    <a:pt x="0" y="0"/>
                  </a:moveTo>
                  <a:lnTo>
                    <a:pt x="2106990" y="0"/>
                  </a:lnTo>
                  <a:lnTo>
                    <a:pt x="210699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0699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39400" y="1028700"/>
            <a:ext cx="10972800" cy="8229600"/>
          </a:xfrm>
          <a:custGeom>
            <a:avLst/>
            <a:gdLst/>
            <a:ahLst/>
            <a:cxnLst/>
            <a:rect r="r" b="b" t="t" l="l"/>
            <a:pathLst>
              <a:path h="8229600" w="109728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72" t="0" r="-476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62691" y="5050774"/>
            <a:ext cx="1441243" cy="1416177"/>
          </a:xfrm>
          <a:custGeom>
            <a:avLst/>
            <a:gdLst/>
            <a:ahLst/>
            <a:cxnLst/>
            <a:rect r="r" b="b" t="t" l="l"/>
            <a:pathLst>
              <a:path h="1416177" w="1441243">
                <a:moveTo>
                  <a:pt x="0" y="0"/>
                </a:moveTo>
                <a:lnTo>
                  <a:pt x="1441242" y="0"/>
                </a:lnTo>
                <a:lnTo>
                  <a:pt x="1441242" y="1416178"/>
                </a:lnTo>
                <a:lnTo>
                  <a:pt x="0" y="1416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17556" y="2337274"/>
            <a:ext cx="6726444" cy="6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Nossa Solução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7556" y="3619683"/>
            <a:ext cx="5501790" cy="365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Pensamos na criação de um app chamado Escudo Rosa que seria uma plataforma inovadora dedicada a auxiliar mulheres em situação de vulnerabilidade e analfabetismo a denunciarem casos de violência de maneira segura e eficiente. </a:t>
            </a: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08431"/>
            <a:ext cx="2086292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BOTÃO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5650" y="3608431"/>
            <a:ext cx="174365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MENU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06316"/>
            <a:ext cx="2086292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MENOR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28227" y="7006316"/>
            <a:ext cx="283107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GARANTIA</a:t>
            </a:r>
          </a:p>
        </p:txBody>
      </p:sp>
      <p:sp>
        <p:nvSpPr>
          <p:cNvPr name="AutoShape 7" id="7"/>
          <p:cNvSpPr/>
          <p:nvPr/>
        </p:nvSpPr>
        <p:spPr>
          <a:xfrm>
            <a:off x="3114992" y="3871956"/>
            <a:ext cx="3039983" cy="0"/>
          </a:xfrm>
          <a:prstGeom prst="line">
            <a:avLst/>
          </a:prstGeom>
          <a:ln cap="flat" w="38100">
            <a:solidFill>
              <a:srgbClr val="FF1B6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flipH="true">
            <a:off x="11285286" y="3871956"/>
            <a:ext cx="4230364" cy="0"/>
          </a:xfrm>
          <a:prstGeom prst="line">
            <a:avLst/>
          </a:prstGeom>
          <a:ln cap="flat" w="38100">
            <a:solidFill>
              <a:srgbClr val="FF1B6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12731927" y="7269840"/>
            <a:ext cx="1696300" cy="0"/>
          </a:xfrm>
          <a:prstGeom prst="line">
            <a:avLst/>
          </a:prstGeom>
          <a:ln cap="flat" w="38100">
            <a:solidFill>
              <a:srgbClr val="FF1B6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3114992" y="7269840"/>
            <a:ext cx="2497087" cy="0"/>
          </a:xfrm>
          <a:prstGeom prst="line">
            <a:avLst/>
          </a:prstGeom>
          <a:ln cap="flat" w="38100">
            <a:solidFill>
              <a:srgbClr val="FF1B6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387476" y="2712599"/>
            <a:ext cx="6768846" cy="8229600"/>
          </a:xfrm>
          <a:custGeom>
            <a:avLst/>
            <a:gdLst/>
            <a:ahLst/>
            <a:cxnLst/>
            <a:rect r="r" b="b" t="t" l="l"/>
            <a:pathLst>
              <a:path h="8229600" w="6768846">
                <a:moveTo>
                  <a:pt x="0" y="0"/>
                </a:moveTo>
                <a:lnTo>
                  <a:pt x="6768846" y="0"/>
                </a:lnTo>
                <a:lnTo>
                  <a:pt x="67688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47873" y="4551973"/>
            <a:ext cx="2765971" cy="2717867"/>
          </a:xfrm>
          <a:custGeom>
            <a:avLst/>
            <a:gdLst/>
            <a:ahLst/>
            <a:cxnLst/>
            <a:rect r="r" b="b" t="t" l="l"/>
            <a:pathLst>
              <a:path h="2717867" w="2765971">
                <a:moveTo>
                  <a:pt x="0" y="0"/>
                </a:moveTo>
                <a:lnTo>
                  <a:pt x="2765971" y="0"/>
                </a:lnTo>
                <a:lnTo>
                  <a:pt x="2765971" y="2717867"/>
                </a:lnTo>
                <a:lnTo>
                  <a:pt x="0" y="2717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202156"/>
            <a:ext cx="443843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DE EMERGÊNCIA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75145" y="4202156"/>
            <a:ext cx="2984155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34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ILUSTRADO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600040"/>
            <a:ext cx="3213778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BUROCRACIA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40353" y="7600040"/>
            <a:ext cx="3718947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3499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DO ANONIMATO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722856"/>
            <a:ext cx="350109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Botão dedicado para emergências em tempo real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40353" y="4722856"/>
            <a:ext cx="3718947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Menu didático e ilustrado pensado para pessoas analfabetas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120740"/>
            <a:ext cx="350109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Automatização de processos de denúncia pelo próprio 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10730" y="8120740"/>
            <a:ext cx="3948570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Com a automatização dos processos, garantimos o anonimato e privacidade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04900"/>
            <a:ext cx="916675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FUNCIONALIDADES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2482" y="4384674"/>
            <a:ext cx="14643036" cy="163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50"/>
              </a:lnSpc>
            </a:pPr>
            <a:r>
              <a:rPr lang="en-US" sz="11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-1122724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3156322" y="7153817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3133183"/>
                </a:moveTo>
                <a:lnTo>
                  <a:pt x="4102978" y="3133183"/>
                </a:lnTo>
                <a:lnTo>
                  <a:pt x="4102978" y="0"/>
                </a:lnTo>
                <a:lnTo>
                  <a:pt x="0" y="0"/>
                </a:lnTo>
                <a:lnTo>
                  <a:pt x="0" y="31331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482016" y="-2080942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15650" y="1742058"/>
            <a:ext cx="10256701" cy="98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69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COMO VAI SER FEITO?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23909" y="3893736"/>
            <a:ext cx="5955020" cy="881318"/>
            <a:chOff x="0" y="0"/>
            <a:chExt cx="1568400" cy="2321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8400" cy="232117"/>
            </a:xfrm>
            <a:custGeom>
              <a:avLst/>
              <a:gdLst/>
              <a:ahLst/>
              <a:cxnLst/>
              <a:rect r="r" b="b" t="t" l="l"/>
              <a:pathLst>
                <a:path h="232117" w="1568400">
                  <a:moveTo>
                    <a:pt x="66303" y="0"/>
                  </a:moveTo>
                  <a:lnTo>
                    <a:pt x="1502097" y="0"/>
                  </a:lnTo>
                  <a:cubicBezTo>
                    <a:pt x="1538715" y="0"/>
                    <a:pt x="1568400" y="29685"/>
                    <a:pt x="1568400" y="66303"/>
                  </a:cubicBezTo>
                  <a:lnTo>
                    <a:pt x="1568400" y="165813"/>
                  </a:lnTo>
                  <a:cubicBezTo>
                    <a:pt x="1568400" y="202432"/>
                    <a:pt x="1538715" y="232117"/>
                    <a:pt x="1502097" y="232117"/>
                  </a:cubicBezTo>
                  <a:lnTo>
                    <a:pt x="66303" y="232117"/>
                  </a:lnTo>
                  <a:cubicBezTo>
                    <a:pt x="29685" y="232117"/>
                    <a:pt x="0" y="202432"/>
                    <a:pt x="0" y="165813"/>
                  </a:cubicBezTo>
                  <a:lnTo>
                    <a:pt x="0" y="66303"/>
                  </a:lnTo>
                  <a:cubicBezTo>
                    <a:pt x="0" y="29685"/>
                    <a:pt x="29685" y="0"/>
                    <a:pt x="663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68400" cy="270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14785" y="4101341"/>
            <a:ext cx="4373269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KANBAN NO JIRA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07359" y="5022098"/>
            <a:ext cx="4588119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Mapeamento de Atividades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709071" y="3897223"/>
            <a:ext cx="5955020" cy="877832"/>
            <a:chOff x="0" y="0"/>
            <a:chExt cx="1568400" cy="2311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8400" cy="231198"/>
            </a:xfrm>
            <a:custGeom>
              <a:avLst/>
              <a:gdLst/>
              <a:ahLst/>
              <a:cxnLst/>
              <a:rect r="r" b="b" t="t" l="l"/>
              <a:pathLst>
                <a:path h="231198" w="1568400">
                  <a:moveTo>
                    <a:pt x="66303" y="0"/>
                  </a:moveTo>
                  <a:lnTo>
                    <a:pt x="1502097" y="0"/>
                  </a:lnTo>
                  <a:cubicBezTo>
                    <a:pt x="1538715" y="0"/>
                    <a:pt x="1568400" y="29685"/>
                    <a:pt x="1568400" y="66303"/>
                  </a:cubicBezTo>
                  <a:lnTo>
                    <a:pt x="1568400" y="164895"/>
                  </a:lnTo>
                  <a:cubicBezTo>
                    <a:pt x="1568400" y="201513"/>
                    <a:pt x="1538715" y="231198"/>
                    <a:pt x="1502097" y="231198"/>
                  </a:cubicBezTo>
                  <a:lnTo>
                    <a:pt x="66303" y="231198"/>
                  </a:lnTo>
                  <a:cubicBezTo>
                    <a:pt x="29685" y="231198"/>
                    <a:pt x="0" y="201513"/>
                    <a:pt x="0" y="164895"/>
                  </a:cubicBezTo>
                  <a:lnTo>
                    <a:pt x="0" y="66303"/>
                  </a:lnTo>
                  <a:cubicBezTo>
                    <a:pt x="0" y="29685"/>
                    <a:pt x="29685" y="0"/>
                    <a:pt x="663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68400" cy="269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709071" y="4101341"/>
            <a:ext cx="5907540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ENCONTROS SEMANAIS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2521" y="5022098"/>
            <a:ext cx="4588119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Encontros 2 vezes por semana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153914" y="6574679"/>
            <a:ext cx="5980172" cy="881318"/>
            <a:chOff x="0" y="0"/>
            <a:chExt cx="1575025" cy="2321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5025" cy="232117"/>
            </a:xfrm>
            <a:custGeom>
              <a:avLst/>
              <a:gdLst/>
              <a:ahLst/>
              <a:cxnLst/>
              <a:rect r="r" b="b" t="t" l="l"/>
              <a:pathLst>
                <a:path h="232117" w="1575025">
                  <a:moveTo>
                    <a:pt x="66025" y="0"/>
                  </a:moveTo>
                  <a:lnTo>
                    <a:pt x="1509000" y="0"/>
                  </a:lnTo>
                  <a:cubicBezTo>
                    <a:pt x="1526511" y="0"/>
                    <a:pt x="1543305" y="6956"/>
                    <a:pt x="1555687" y="19338"/>
                  </a:cubicBezTo>
                  <a:cubicBezTo>
                    <a:pt x="1568069" y="31720"/>
                    <a:pt x="1575025" y="48514"/>
                    <a:pt x="1575025" y="66025"/>
                  </a:cubicBezTo>
                  <a:lnTo>
                    <a:pt x="1575025" y="166092"/>
                  </a:lnTo>
                  <a:cubicBezTo>
                    <a:pt x="1575025" y="183603"/>
                    <a:pt x="1568069" y="200397"/>
                    <a:pt x="1555687" y="212779"/>
                  </a:cubicBezTo>
                  <a:cubicBezTo>
                    <a:pt x="1543305" y="225161"/>
                    <a:pt x="1526511" y="232117"/>
                    <a:pt x="1509000" y="232117"/>
                  </a:cubicBezTo>
                  <a:lnTo>
                    <a:pt x="66025" y="232117"/>
                  </a:lnTo>
                  <a:cubicBezTo>
                    <a:pt x="48514" y="232117"/>
                    <a:pt x="31720" y="225161"/>
                    <a:pt x="19338" y="212779"/>
                  </a:cubicBezTo>
                  <a:cubicBezTo>
                    <a:pt x="6956" y="200397"/>
                    <a:pt x="0" y="183603"/>
                    <a:pt x="0" y="166092"/>
                  </a:cubicBezTo>
                  <a:lnTo>
                    <a:pt x="0" y="66025"/>
                  </a:lnTo>
                  <a:cubicBezTo>
                    <a:pt x="0" y="48514"/>
                    <a:pt x="6956" y="31720"/>
                    <a:pt x="19338" y="19338"/>
                  </a:cubicBezTo>
                  <a:cubicBezTo>
                    <a:pt x="31720" y="6956"/>
                    <a:pt x="48514" y="0"/>
                    <a:pt x="660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75025" cy="270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454326" y="6778797"/>
            <a:ext cx="5379348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REPORT PARA O CLIENTE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9940" y="7702820"/>
            <a:ext cx="4588119" cy="85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Encontros com o cliente de 15 em 15 dias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4744879" y="9258300"/>
            <a:ext cx="9489757" cy="10287000"/>
          </a:xfrm>
          <a:custGeom>
            <a:avLst/>
            <a:gdLst/>
            <a:ahLst/>
            <a:cxnLst/>
            <a:rect r="r" b="b" t="t" l="l"/>
            <a:pathLst>
              <a:path h="10287000" w="9489757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43121" y="-2151424"/>
            <a:ext cx="9489757" cy="10287000"/>
          </a:xfrm>
          <a:custGeom>
            <a:avLst/>
            <a:gdLst/>
            <a:ahLst/>
            <a:cxnLst/>
            <a:rect r="r" b="b" t="t" l="l"/>
            <a:pathLst>
              <a:path h="10287000" w="9489757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0961" y="4018131"/>
            <a:ext cx="8306079" cy="23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sz="822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RESULTADOS</a:t>
            </a:r>
          </a:p>
          <a:p>
            <a:pPr algn="ctr">
              <a:lnSpc>
                <a:spcPts val="9049"/>
              </a:lnSpc>
            </a:pPr>
            <a:r>
              <a:rPr lang="en-US" sz="822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ESPERADOS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893678" y="81355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135576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482016" y="-2080942"/>
            <a:ext cx="5450085" cy="4161883"/>
          </a:xfrm>
          <a:custGeom>
            <a:avLst/>
            <a:gdLst/>
            <a:ahLst/>
            <a:cxnLst/>
            <a:rect r="r" b="b" t="t" l="l"/>
            <a:pathLst>
              <a:path h="4161883" w="5450085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023973"/>
            <a:ext cx="7063058" cy="9263027"/>
          </a:xfrm>
          <a:custGeom>
            <a:avLst/>
            <a:gdLst/>
            <a:ahLst/>
            <a:cxnLst/>
            <a:rect r="r" b="b" t="t" l="l"/>
            <a:pathLst>
              <a:path h="9263027" w="7063058">
                <a:moveTo>
                  <a:pt x="0" y="0"/>
                </a:moveTo>
                <a:lnTo>
                  <a:pt x="7063058" y="0"/>
                </a:lnTo>
                <a:lnTo>
                  <a:pt x="7063058" y="9263027"/>
                </a:lnTo>
                <a:lnTo>
                  <a:pt x="0" y="9263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7556" y="2337274"/>
            <a:ext cx="6726444" cy="6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O QUE ESPERAMOS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7556" y="3619683"/>
            <a:ext cx="5861522" cy="274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9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Transformar a maneira como mulheres em situação de vulnerabilidade e analfabetismo denunciam casos de violência, proporcionando uma plataforma segura, acessível e eficiente.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-160719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6322" y="2434622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80012"/>
            <a:ext cx="2916748" cy="2916748"/>
            <a:chOff x="0" y="0"/>
            <a:chExt cx="13716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732243"/>
            <a:ext cx="2916748" cy="2916748"/>
            <a:chOff x="0" y="0"/>
            <a:chExt cx="13716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0986" y="6990240"/>
            <a:ext cx="2916748" cy="2916748"/>
            <a:chOff x="0" y="0"/>
            <a:chExt cx="13716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0858" r="0" b="-3085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759210" y="8191500"/>
            <a:ext cx="550009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EQUIPE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7806" y="1132042"/>
            <a:ext cx="5675030" cy="51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636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Guilherme Caio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37806" y="4445878"/>
            <a:ext cx="5675030" cy="51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3659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Leticia Alburqueque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37806" y="1683054"/>
            <a:ext cx="5675030" cy="40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2936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Gerente de Projeto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37806" y="4997185"/>
            <a:ext cx="5675030" cy="40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2936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Product Owner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37806" y="8233994"/>
            <a:ext cx="5675030" cy="46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3336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Ayrton Guimarães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81200" y="-94024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1200" y="6267450"/>
            <a:ext cx="2880360" cy="4114800"/>
          </a:xfrm>
          <a:custGeom>
            <a:avLst/>
            <a:gdLst/>
            <a:ahLst/>
            <a:cxnLst/>
            <a:rect r="r" b="b" t="t" l="l"/>
            <a:pathLst>
              <a:path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5946" y="3130544"/>
            <a:ext cx="10620170" cy="324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MUITO OBRIGADO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296025"/>
            <a:ext cx="5722116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5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Alguma dúvida?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5623560" y="7673106"/>
            <a:ext cx="3422956" cy="2613894"/>
          </a:xfrm>
          <a:custGeom>
            <a:avLst/>
            <a:gdLst/>
            <a:ahLst/>
            <a:cxnLst/>
            <a:rect r="r" b="b" t="t" l="l"/>
            <a:pathLst>
              <a:path h="2613894" w="3422956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-160719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6322" y="2434622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80012"/>
            <a:ext cx="2916748" cy="2916748"/>
            <a:chOff x="0" y="0"/>
            <a:chExt cx="13716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732243"/>
            <a:ext cx="2916748" cy="2916748"/>
            <a:chOff x="0" y="0"/>
            <a:chExt cx="13716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5669" r="0" b="-782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0986" y="6990240"/>
            <a:ext cx="2916748" cy="2916748"/>
            <a:chOff x="0" y="0"/>
            <a:chExt cx="13716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759210" y="8191500"/>
            <a:ext cx="550009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EQUIPE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7806" y="1600959"/>
            <a:ext cx="5675030" cy="51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3"/>
              </a:lnSpc>
            </a:pPr>
            <a:r>
              <a:rPr lang="en-US" sz="3639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Lucas Luis de Souza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37806" y="4953211"/>
            <a:ext cx="5675030" cy="51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636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João Nolasco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37806" y="8211208"/>
            <a:ext cx="5675030" cy="51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636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Mateus da Silva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59210" y="8191500"/>
            <a:ext cx="550009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SUMÁRIO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7556" y="2333944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7556" y="3855931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5969" y="2570482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969" y="4092469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CONTEXTO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7556" y="5377917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5969" y="5611713"/>
            <a:ext cx="7403241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PROCESSO ATUAL E PROBLEMAS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7556" y="6899904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55969" y="7136443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SOLUÇÃO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59210" y="8191500"/>
            <a:ext cx="550009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SUMÁRIO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7556" y="3909428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05.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7556" y="5431415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BAA9C"/>
                </a:solidFill>
                <a:latin typeface="DM Sans Bold"/>
                <a:ea typeface="DM Sans Bold"/>
                <a:cs typeface="DM Sans Bold"/>
                <a:sym typeface="DM Sans Bold"/>
              </a:rPr>
              <a:t>06.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5969" y="4145966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969" y="5667953"/>
            <a:ext cx="6726444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RESULTADOS ESPERADOS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5858" y="3715385"/>
            <a:ext cx="11276283" cy="282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QUAL A NOSSA PROBLEMÁTICA?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F1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57084" y="3793680"/>
            <a:ext cx="12973831" cy="269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7"/>
              </a:lnSpc>
            </a:pPr>
            <a:r>
              <a:rPr lang="en-US" sz="58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ACESSO DAS MULHERES AOS SISTEMAS INFORMATIZADOS PARA DENUNCIAR CASOS DE VIOLÊNCIA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893678" y="81355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135576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56322" y="-17255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64405" y="-1060291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1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7952" y="8036890"/>
            <a:ext cx="7480186" cy="834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169"/>
              </a:lnSpc>
            </a:pPr>
            <a:r>
              <a:rPr lang="en-US" sz="6426" spc="-257">
                <a:solidFill>
                  <a:srgbClr val="FFFFFF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CONTEXTO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2960021" y="955898"/>
            <a:ext cx="6396048" cy="7480186"/>
            <a:chOff x="0" y="0"/>
            <a:chExt cx="625881" cy="731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5881" cy="731969"/>
            </a:xfrm>
            <a:custGeom>
              <a:avLst/>
              <a:gdLst/>
              <a:ahLst/>
              <a:cxnLst/>
              <a:rect r="r" b="b" t="t" l="l"/>
              <a:pathLst>
                <a:path h="731969" w="625881">
                  <a:moveTo>
                    <a:pt x="208740" y="712900"/>
                  </a:moveTo>
                  <a:cubicBezTo>
                    <a:pt x="240827" y="724414"/>
                    <a:pt x="277306" y="731969"/>
                    <a:pt x="313109" y="731969"/>
                  </a:cubicBezTo>
                  <a:cubicBezTo>
                    <a:pt x="348913" y="731969"/>
                    <a:pt x="383366" y="725492"/>
                    <a:pt x="415114" y="713978"/>
                  </a:cubicBezTo>
                  <a:cubicBezTo>
                    <a:pt x="415791" y="713619"/>
                    <a:pt x="416466" y="713619"/>
                    <a:pt x="417141" y="713259"/>
                  </a:cubicBezTo>
                  <a:cubicBezTo>
                    <a:pt x="536373" y="667204"/>
                    <a:pt x="624193" y="545590"/>
                    <a:pt x="625881" y="405262"/>
                  </a:cubicBezTo>
                  <a:lnTo>
                    <a:pt x="625881" y="0"/>
                  </a:lnTo>
                  <a:lnTo>
                    <a:pt x="0" y="0"/>
                  </a:lnTo>
                  <a:lnTo>
                    <a:pt x="0" y="404962"/>
                  </a:lnTo>
                  <a:cubicBezTo>
                    <a:pt x="1689" y="546309"/>
                    <a:pt x="88157" y="667924"/>
                    <a:pt x="208740" y="712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25881" cy="652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48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618213" y="3085948"/>
            <a:ext cx="4226869" cy="32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4"/>
              </a:lnSpc>
            </a:pPr>
            <a:r>
              <a:rPr lang="en-US" sz="2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problema gira em torno do acesso inadequado das mulheres aos sistemas informatizados para denunciar casos de violência.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29166" y="3420132"/>
            <a:ext cx="5728011" cy="242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2951">
                <a:solidFill>
                  <a:srgbClr val="FF1B6D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PROBLEMÁTICA</a:t>
            </a:r>
          </a:p>
          <a:p>
            <a:pPr algn="r">
              <a:lnSpc>
                <a:spcPts val="4899"/>
              </a:lnSpc>
            </a:pPr>
            <a:r>
              <a:rPr lang="en-US" sz="2951">
                <a:solidFill>
                  <a:srgbClr val="FF1B6D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APRESENTADA</a:t>
            </a:r>
          </a:p>
          <a:p>
            <a:pPr algn="r">
              <a:lnSpc>
                <a:spcPts val="4899"/>
              </a:lnSpc>
            </a:pPr>
            <a:r>
              <a:rPr lang="en-US" sz="2951">
                <a:solidFill>
                  <a:srgbClr val="FF1B6D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PELA</a:t>
            </a:r>
          </a:p>
          <a:p>
            <a:pPr algn="r">
              <a:lnSpc>
                <a:spcPts val="4899"/>
              </a:lnSpc>
            </a:pPr>
            <a:r>
              <a:rPr lang="en-US" sz="2951">
                <a:solidFill>
                  <a:srgbClr val="FF1B6D"/>
                </a:solidFill>
                <a:latin typeface="Charlevoix Bold"/>
                <a:ea typeface="Charlevoix Bold"/>
                <a:cs typeface="Charlevoix Bold"/>
                <a:sym typeface="Charlevoix Bold"/>
              </a:rPr>
              <a:t>PREFEITURA DO RECIFE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9080" y="0"/>
                  </a:moveTo>
                  <a:lnTo>
                    <a:pt x="4255646" y="0"/>
                  </a:lnTo>
                  <a:cubicBezTo>
                    <a:pt x="4266183" y="0"/>
                    <a:pt x="4274726" y="8542"/>
                    <a:pt x="4274726" y="19080"/>
                  </a:cubicBezTo>
                  <a:lnTo>
                    <a:pt x="4274726" y="2148387"/>
                  </a:lnTo>
                  <a:cubicBezTo>
                    <a:pt x="4274726" y="2158924"/>
                    <a:pt x="4266183" y="2167467"/>
                    <a:pt x="4255646" y="2167467"/>
                  </a:cubicBezTo>
                  <a:lnTo>
                    <a:pt x="19080" y="2167467"/>
                  </a:lnTo>
                  <a:cubicBezTo>
                    <a:pt x="8542" y="2167467"/>
                    <a:pt x="0" y="2158924"/>
                    <a:pt x="0" y="214838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1B6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3316" y="2785304"/>
            <a:ext cx="2618968" cy="616879"/>
            <a:chOff x="0" y="0"/>
            <a:chExt cx="985454" cy="2321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5454" cy="232117"/>
            </a:xfrm>
            <a:custGeom>
              <a:avLst/>
              <a:gdLst/>
              <a:ahLst/>
              <a:cxnLst/>
              <a:rect r="r" b="b" t="t" l="l"/>
              <a:pathLst>
                <a:path h="232117" w="985454">
                  <a:moveTo>
                    <a:pt x="116058" y="0"/>
                  </a:moveTo>
                  <a:lnTo>
                    <a:pt x="869396" y="0"/>
                  </a:lnTo>
                  <a:cubicBezTo>
                    <a:pt x="900176" y="0"/>
                    <a:pt x="929696" y="12228"/>
                    <a:pt x="951461" y="33993"/>
                  </a:cubicBezTo>
                  <a:cubicBezTo>
                    <a:pt x="973227" y="55758"/>
                    <a:pt x="985454" y="85278"/>
                    <a:pt x="985454" y="116058"/>
                  </a:cubicBezTo>
                  <a:lnTo>
                    <a:pt x="985454" y="116058"/>
                  </a:lnTo>
                  <a:cubicBezTo>
                    <a:pt x="985454" y="146839"/>
                    <a:pt x="973227" y="176359"/>
                    <a:pt x="951461" y="198124"/>
                  </a:cubicBezTo>
                  <a:cubicBezTo>
                    <a:pt x="929696" y="219889"/>
                    <a:pt x="900176" y="232117"/>
                    <a:pt x="869396" y="232117"/>
                  </a:cubicBezTo>
                  <a:lnTo>
                    <a:pt x="116058" y="232117"/>
                  </a:lnTo>
                  <a:cubicBezTo>
                    <a:pt x="85278" y="232117"/>
                    <a:pt x="55758" y="219889"/>
                    <a:pt x="33993" y="198124"/>
                  </a:cubicBezTo>
                  <a:cubicBezTo>
                    <a:pt x="12228" y="176359"/>
                    <a:pt x="0" y="146839"/>
                    <a:pt x="0" y="116058"/>
                  </a:cubicBezTo>
                  <a:lnTo>
                    <a:pt x="0" y="116058"/>
                  </a:lnTo>
                  <a:cubicBezTo>
                    <a:pt x="0" y="85278"/>
                    <a:pt x="12228" y="55758"/>
                    <a:pt x="33993" y="33993"/>
                  </a:cubicBezTo>
                  <a:cubicBezTo>
                    <a:pt x="55758" y="12228"/>
                    <a:pt x="85278" y="0"/>
                    <a:pt x="116058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5454" cy="270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52977" y="2791654"/>
            <a:ext cx="3058575" cy="1614746"/>
            <a:chOff x="0" y="0"/>
            <a:chExt cx="1302599" cy="6876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2599" cy="687695"/>
            </a:xfrm>
            <a:custGeom>
              <a:avLst/>
              <a:gdLst/>
              <a:ahLst/>
              <a:cxnLst/>
              <a:rect r="r" b="b" t="t" l="l"/>
              <a:pathLst>
                <a:path h="687695" w="1302599">
                  <a:moveTo>
                    <a:pt x="129092" y="0"/>
                  </a:moveTo>
                  <a:lnTo>
                    <a:pt x="1173507" y="0"/>
                  </a:lnTo>
                  <a:cubicBezTo>
                    <a:pt x="1244803" y="0"/>
                    <a:pt x="1302599" y="57797"/>
                    <a:pt x="1302599" y="129092"/>
                  </a:cubicBezTo>
                  <a:lnTo>
                    <a:pt x="1302599" y="558603"/>
                  </a:lnTo>
                  <a:cubicBezTo>
                    <a:pt x="1302599" y="629899"/>
                    <a:pt x="1244803" y="687695"/>
                    <a:pt x="1173507" y="687695"/>
                  </a:cubicBezTo>
                  <a:lnTo>
                    <a:pt x="129092" y="687695"/>
                  </a:lnTo>
                  <a:cubicBezTo>
                    <a:pt x="57797" y="687695"/>
                    <a:pt x="0" y="629899"/>
                    <a:pt x="0" y="558603"/>
                  </a:cubicBezTo>
                  <a:lnTo>
                    <a:pt x="0" y="129092"/>
                  </a:lnTo>
                  <a:cubicBezTo>
                    <a:pt x="0" y="57797"/>
                    <a:pt x="57797" y="0"/>
                    <a:pt x="129092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02599" cy="72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52977" y="4982539"/>
            <a:ext cx="3058575" cy="1614746"/>
            <a:chOff x="0" y="0"/>
            <a:chExt cx="1302599" cy="6876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2599" cy="687695"/>
            </a:xfrm>
            <a:custGeom>
              <a:avLst/>
              <a:gdLst/>
              <a:ahLst/>
              <a:cxnLst/>
              <a:rect r="r" b="b" t="t" l="l"/>
              <a:pathLst>
                <a:path h="687695" w="1302599">
                  <a:moveTo>
                    <a:pt x="129092" y="0"/>
                  </a:moveTo>
                  <a:lnTo>
                    <a:pt x="1173507" y="0"/>
                  </a:lnTo>
                  <a:cubicBezTo>
                    <a:pt x="1244803" y="0"/>
                    <a:pt x="1302599" y="57797"/>
                    <a:pt x="1302599" y="129092"/>
                  </a:cubicBezTo>
                  <a:lnTo>
                    <a:pt x="1302599" y="558603"/>
                  </a:lnTo>
                  <a:cubicBezTo>
                    <a:pt x="1302599" y="629899"/>
                    <a:pt x="1244803" y="687695"/>
                    <a:pt x="1173507" y="687695"/>
                  </a:cubicBezTo>
                  <a:lnTo>
                    <a:pt x="129092" y="687695"/>
                  </a:lnTo>
                  <a:cubicBezTo>
                    <a:pt x="57797" y="687695"/>
                    <a:pt x="0" y="629899"/>
                    <a:pt x="0" y="558603"/>
                  </a:cubicBezTo>
                  <a:lnTo>
                    <a:pt x="0" y="129092"/>
                  </a:lnTo>
                  <a:cubicBezTo>
                    <a:pt x="0" y="57797"/>
                    <a:pt x="57797" y="0"/>
                    <a:pt x="129092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02599" cy="72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52977" y="7173423"/>
            <a:ext cx="3058575" cy="1614746"/>
            <a:chOff x="0" y="0"/>
            <a:chExt cx="1302599" cy="6876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2599" cy="687695"/>
            </a:xfrm>
            <a:custGeom>
              <a:avLst/>
              <a:gdLst/>
              <a:ahLst/>
              <a:cxnLst/>
              <a:rect r="r" b="b" t="t" l="l"/>
              <a:pathLst>
                <a:path h="687695" w="1302599">
                  <a:moveTo>
                    <a:pt x="129092" y="0"/>
                  </a:moveTo>
                  <a:lnTo>
                    <a:pt x="1173507" y="0"/>
                  </a:lnTo>
                  <a:cubicBezTo>
                    <a:pt x="1244803" y="0"/>
                    <a:pt x="1302599" y="57797"/>
                    <a:pt x="1302599" y="129092"/>
                  </a:cubicBezTo>
                  <a:lnTo>
                    <a:pt x="1302599" y="558603"/>
                  </a:lnTo>
                  <a:cubicBezTo>
                    <a:pt x="1302599" y="629899"/>
                    <a:pt x="1244803" y="687695"/>
                    <a:pt x="1173507" y="687695"/>
                  </a:cubicBezTo>
                  <a:lnTo>
                    <a:pt x="129092" y="687695"/>
                  </a:lnTo>
                  <a:cubicBezTo>
                    <a:pt x="57797" y="687695"/>
                    <a:pt x="0" y="629899"/>
                    <a:pt x="0" y="558603"/>
                  </a:cubicBezTo>
                  <a:lnTo>
                    <a:pt x="0" y="129092"/>
                  </a:lnTo>
                  <a:cubicBezTo>
                    <a:pt x="0" y="57797"/>
                    <a:pt x="57797" y="0"/>
                    <a:pt x="129092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02599" cy="72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3316" y="4907968"/>
            <a:ext cx="2618968" cy="616879"/>
            <a:chOff x="0" y="0"/>
            <a:chExt cx="985454" cy="2321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5454" cy="232117"/>
            </a:xfrm>
            <a:custGeom>
              <a:avLst/>
              <a:gdLst/>
              <a:ahLst/>
              <a:cxnLst/>
              <a:rect r="r" b="b" t="t" l="l"/>
              <a:pathLst>
                <a:path h="232117" w="985454">
                  <a:moveTo>
                    <a:pt x="116058" y="0"/>
                  </a:moveTo>
                  <a:lnTo>
                    <a:pt x="869396" y="0"/>
                  </a:lnTo>
                  <a:cubicBezTo>
                    <a:pt x="900176" y="0"/>
                    <a:pt x="929696" y="12228"/>
                    <a:pt x="951461" y="33993"/>
                  </a:cubicBezTo>
                  <a:cubicBezTo>
                    <a:pt x="973227" y="55758"/>
                    <a:pt x="985454" y="85278"/>
                    <a:pt x="985454" y="116058"/>
                  </a:cubicBezTo>
                  <a:lnTo>
                    <a:pt x="985454" y="116058"/>
                  </a:lnTo>
                  <a:cubicBezTo>
                    <a:pt x="985454" y="146839"/>
                    <a:pt x="973227" y="176359"/>
                    <a:pt x="951461" y="198124"/>
                  </a:cubicBezTo>
                  <a:cubicBezTo>
                    <a:pt x="929696" y="219889"/>
                    <a:pt x="900176" y="232117"/>
                    <a:pt x="869396" y="232117"/>
                  </a:cubicBezTo>
                  <a:lnTo>
                    <a:pt x="116058" y="232117"/>
                  </a:lnTo>
                  <a:cubicBezTo>
                    <a:pt x="85278" y="232117"/>
                    <a:pt x="55758" y="219889"/>
                    <a:pt x="33993" y="198124"/>
                  </a:cubicBezTo>
                  <a:cubicBezTo>
                    <a:pt x="12228" y="176359"/>
                    <a:pt x="0" y="146839"/>
                    <a:pt x="0" y="116058"/>
                  </a:cubicBezTo>
                  <a:lnTo>
                    <a:pt x="0" y="116058"/>
                  </a:lnTo>
                  <a:cubicBezTo>
                    <a:pt x="0" y="85278"/>
                    <a:pt x="12228" y="55758"/>
                    <a:pt x="33993" y="33993"/>
                  </a:cubicBezTo>
                  <a:cubicBezTo>
                    <a:pt x="55758" y="12228"/>
                    <a:pt x="85278" y="0"/>
                    <a:pt x="116058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85454" cy="270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53316" y="7030631"/>
            <a:ext cx="2618968" cy="616879"/>
            <a:chOff x="0" y="0"/>
            <a:chExt cx="985454" cy="2321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5454" cy="232117"/>
            </a:xfrm>
            <a:custGeom>
              <a:avLst/>
              <a:gdLst/>
              <a:ahLst/>
              <a:cxnLst/>
              <a:rect r="r" b="b" t="t" l="l"/>
              <a:pathLst>
                <a:path h="232117" w="985454">
                  <a:moveTo>
                    <a:pt x="116058" y="0"/>
                  </a:moveTo>
                  <a:lnTo>
                    <a:pt x="869396" y="0"/>
                  </a:lnTo>
                  <a:cubicBezTo>
                    <a:pt x="900176" y="0"/>
                    <a:pt x="929696" y="12228"/>
                    <a:pt x="951461" y="33993"/>
                  </a:cubicBezTo>
                  <a:cubicBezTo>
                    <a:pt x="973227" y="55758"/>
                    <a:pt x="985454" y="85278"/>
                    <a:pt x="985454" y="116058"/>
                  </a:cubicBezTo>
                  <a:lnTo>
                    <a:pt x="985454" y="116058"/>
                  </a:lnTo>
                  <a:cubicBezTo>
                    <a:pt x="985454" y="146839"/>
                    <a:pt x="973227" y="176359"/>
                    <a:pt x="951461" y="198124"/>
                  </a:cubicBezTo>
                  <a:cubicBezTo>
                    <a:pt x="929696" y="219889"/>
                    <a:pt x="900176" y="232117"/>
                    <a:pt x="869396" y="232117"/>
                  </a:cubicBezTo>
                  <a:lnTo>
                    <a:pt x="116058" y="232117"/>
                  </a:lnTo>
                  <a:cubicBezTo>
                    <a:pt x="85278" y="232117"/>
                    <a:pt x="55758" y="219889"/>
                    <a:pt x="33993" y="198124"/>
                  </a:cubicBezTo>
                  <a:cubicBezTo>
                    <a:pt x="12228" y="176359"/>
                    <a:pt x="0" y="146839"/>
                    <a:pt x="0" y="116058"/>
                  </a:cubicBezTo>
                  <a:lnTo>
                    <a:pt x="0" y="116058"/>
                  </a:lnTo>
                  <a:cubicBezTo>
                    <a:pt x="0" y="85278"/>
                    <a:pt x="12228" y="55758"/>
                    <a:pt x="33993" y="33993"/>
                  </a:cubicBezTo>
                  <a:cubicBezTo>
                    <a:pt x="55758" y="12228"/>
                    <a:pt x="85278" y="0"/>
                    <a:pt x="116058" y="0"/>
                  </a:cubicBezTo>
                  <a:close/>
                </a:path>
              </a:pathLst>
            </a:custGeom>
            <a:solidFill>
              <a:srgbClr val="FBAA9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5454" cy="270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815062" y="2922771"/>
            <a:ext cx="2295476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2022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08502" y="3046279"/>
            <a:ext cx="21475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17,4%.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08502" y="5235874"/>
            <a:ext cx="21475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157 CASOS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33291" y="7425960"/>
            <a:ext cx="22979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ESTIMATIVA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05537" y="5051625"/>
            <a:ext cx="2314526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2023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34112" y="7164763"/>
            <a:ext cx="2257376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MARÇO 2024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36210" y="3580818"/>
            <a:ext cx="3612182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Dados disponibilizados</a:t>
            </a:r>
          </a:p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pelo Diário de Pernambuco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58080" y="3484429"/>
            <a:ext cx="2448369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 aumento de 2022 para 2023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04004" y="5703481"/>
            <a:ext cx="235652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 média diária</a:t>
            </a:r>
          </a:p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notificados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04501" y="7864110"/>
            <a:ext cx="255552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Muitos casos não denunciados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36210" y="5703481"/>
            <a:ext cx="3505608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Dados disponibilizados</a:t>
            </a:r>
          </a:p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pelo Diário de Pernambuco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36210" y="7826144"/>
            <a:ext cx="350560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Dados disponobilizados pela CBN Recife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31749" y="1674149"/>
            <a:ext cx="962450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1B6D"/>
                </a:solidFill>
                <a:latin typeface="DM Sans Bold"/>
                <a:ea typeface="DM Sans Bold"/>
                <a:cs typeface="DM Sans Bold"/>
                <a:sym typeface="DM Sans Bold"/>
              </a:rPr>
              <a:t>DADOS DE PESQUISAS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95055" y="2115912"/>
            <a:ext cx="8297890" cy="7348000"/>
          </a:xfrm>
          <a:prstGeom prst="rect">
            <a:avLst/>
          </a:prstGeom>
        </p:spPr>
      </p:pic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DAGLOMtg8lo</dc:identifier>
  <dcterms:modified xsi:type="dcterms:W3CDTF">2011-08-01T06:04:30Z</dcterms:modified>
  <cp:revision>1</cp:revision>
  <dc:title>Apresentação Projeto Escudo Rosa</dc:title>
</cp:coreProperties>
</file>